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9" r:id="rId3"/>
    <p:sldId id="274" r:id="rId4"/>
    <p:sldId id="265" r:id="rId5"/>
    <p:sldId id="267" r:id="rId6"/>
    <p:sldId id="262" r:id="rId7"/>
    <p:sldId id="263" r:id="rId8"/>
    <p:sldId id="270" r:id="rId9"/>
    <p:sldId id="271" r:id="rId10"/>
    <p:sldId id="272" r:id="rId11"/>
    <p:sldId id="276" r:id="rId12"/>
    <p:sldId id="260" r:id="rId13"/>
    <p:sldId id="261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75" r:id="rId22"/>
    <p:sldId id="268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755" y="184638"/>
            <a:ext cx="9624359" cy="411521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4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4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9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 </a:t>
            </a:r>
            <a:r>
              <a:rPr lang="en-US" sz="8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SLEEPING GLASS</a:t>
            </a:r>
            <a:endParaRPr lang="en-IN" sz="8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8544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8513" y="750516"/>
            <a:ext cx="14237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  Buzzer:</a:t>
            </a:r>
          </a:p>
        </p:txBody>
      </p:sp>
      <p:sp>
        <p:nvSpPr>
          <p:cNvPr id="3" name="Rectangle 2"/>
          <p:cNvSpPr/>
          <p:nvPr/>
        </p:nvSpPr>
        <p:spPr>
          <a:xfrm>
            <a:off x="1627280" y="1150626"/>
            <a:ext cx="7457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buzzer or beeper is an </a:t>
            </a:r>
            <a:r>
              <a:rPr lang="en-US" b="1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signaling </a:t>
            </a:r>
            <a:r>
              <a:rPr lang="en-US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device, which may be meachanical .</a:t>
            </a:r>
          </a:p>
          <a:p>
            <a:r>
              <a:rPr lang="en-US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uses of buzzer and beepers include </a:t>
            </a:r>
            <a:r>
              <a:rPr lang="en-US" b="1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alarm device </a:t>
            </a:r>
            <a:r>
              <a:rPr lang="en-US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timers, train and </a:t>
            </a:r>
          </a:p>
          <a:p>
            <a:r>
              <a:rPr lang="en-US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generates a sound from an incoming electrical signal.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37" y="2183464"/>
            <a:ext cx="3167063" cy="14605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8513" y="3737671"/>
            <a:ext cx="13949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  Battery</a:t>
            </a:r>
          </a:p>
        </p:txBody>
      </p:sp>
      <p:sp>
        <p:nvSpPr>
          <p:cNvPr id="6" name="Rectangle 5"/>
          <p:cNvSpPr/>
          <p:nvPr/>
        </p:nvSpPr>
        <p:spPr>
          <a:xfrm>
            <a:off x="1551664" y="4231471"/>
            <a:ext cx="7532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Battery is a </a:t>
            </a:r>
            <a:r>
              <a:rPr lang="en-US" b="1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source </a:t>
            </a:r>
            <a:r>
              <a:rPr lang="en-US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electronic device and also is a device that stores </a:t>
            </a:r>
          </a:p>
          <a:p>
            <a:r>
              <a:rPr lang="en-US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hemical</a:t>
            </a:r>
            <a:r>
              <a:rPr lang="en-US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energy and converts it to </a:t>
            </a:r>
            <a:r>
              <a:rPr lang="en-US" b="1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</a:t>
            </a:r>
            <a:r>
              <a:rPr lang="en-US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energy.</a:t>
            </a:r>
            <a:endParaRPr lang="en-US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37" y="5070423"/>
            <a:ext cx="2237464" cy="172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27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0162" y="399228"/>
            <a:ext cx="2159566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WORKING: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1715" y="1321693"/>
            <a:ext cx="858882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Whenever the driver feels sleepy sensor which is present in the device detects and sends the information to the circuit which further leads to buzzer to sound an intermediate beep, </a:t>
            </a:r>
            <a:r>
              <a:rPr lang="en-US" sz="2000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vibration sensor to vibrations and also email sending to supervisor.</a:t>
            </a:r>
          </a:p>
          <a:p>
            <a:endParaRPr lang="en-US" sz="2000" dirty="0" smtClean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buzzer and vibration sensor will continuously beep and vibrations until the driver comes back is in normal position. Whenever sensor </a:t>
            </a:r>
            <a:r>
              <a:rPr lang="en-US" sz="2000" dirty="0" err="1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sences</a:t>
            </a:r>
            <a:r>
              <a:rPr lang="en-US" sz="2000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driver is in normal the buzzer and vibration sensor turn off.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679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1480" y="315697"/>
            <a:ext cx="38298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latin typeface="Times New Roman" pitchFamily="18" charset="0"/>
                <a:cs typeface="Times New Roman" pitchFamily="18" charset="0"/>
              </a:rPr>
              <a:t>CIRCUIT  DIAGRAM: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96" y="1154255"/>
            <a:ext cx="9179169" cy="49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342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3014" y="225666"/>
            <a:ext cx="2156360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0713" y="899103"/>
            <a:ext cx="7308574" cy="5732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WiFi.h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Aft>
                <a:spcPts val="3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AsyncTCP.h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Aft>
                <a:spcPts val="3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ESPAsyncWebSrv.h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Aft>
                <a:spcPts val="3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"ESP32_MailClient.h"</a:t>
            </a:r>
          </a:p>
          <a:p>
            <a:pPr>
              <a:spcAft>
                <a:spcPts val="300"/>
              </a:spcAft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300"/>
              </a:spcAft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char*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ssid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"GANGATHARAN";</a:t>
            </a:r>
          </a:p>
          <a:p>
            <a:pPr>
              <a:spcAft>
                <a:spcPts val="300"/>
              </a:spcAft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char* password = "skymars2106";</a:t>
            </a:r>
          </a:p>
          <a:p>
            <a:pPr>
              <a:spcAft>
                <a:spcPts val="300"/>
              </a:spcAft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3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emailSenderAccount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"espantisleepingglass@gmail.com"</a:t>
            </a:r>
          </a:p>
          <a:p>
            <a:pPr>
              <a:spcAft>
                <a:spcPts val="3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emailSenderPassword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"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tpnliveoeegaynxu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pPr>
              <a:spcAft>
                <a:spcPts val="3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smtpServer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"smtp.gmail.com"</a:t>
            </a:r>
          </a:p>
          <a:p>
            <a:pPr>
              <a:spcAft>
                <a:spcPts val="3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smtpServerPort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465</a:t>
            </a:r>
          </a:p>
          <a:p>
            <a:pPr>
              <a:spcAft>
                <a:spcPts val="3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emailSubject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"[ALERT] ESP32 Driver Sleep"</a:t>
            </a:r>
          </a:p>
          <a:p>
            <a:pPr>
              <a:spcAft>
                <a:spcPts val="300"/>
              </a:spcAft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3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inputMessage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"massganga82@gmail.com";</a:t>
            </a:r>
          </a:p>
          <a:p>
            <a:pPr>
              <a:spcAft>
                <a:spcPts val="3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enableEmailChecked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"checked";</a:t>
            </a:r>
          </a:p>
          <a:p>
            <a:pPr>
              <a:spcAft>
                <a:spcPts val="3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inputMessage2 = "true";</a:t>
            </a:r>
          </a:p>
          <a:p>
            <a:pPr>
              <a:spcAft>
                <a:spcPts val="3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inputMessage3 = "Your Driver was sleeping. Please Content us";</a:t>
            </a:r>
          </a:p>
        </p:txBody>
      </p:sp>
    </p:spTree>
    <p:extLst>
      <p:ext uri="{BB962C8B-B14F-4D97-AF65-F5344CB8AC3E}">
        <p14:creationId xmlns:p14="http://schemas.microsoft.com/office/powerpoint/2010/main" val="37563772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77618" y="0"/>
            <a:ext cx="10018643" cy="6996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index_html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 PROGMEM =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R"rawliteral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&lt;!DOCTYPE HTML&gt;&lt;html&gt;&lt;head&gt;</a:t>
            </a:r>
          </a:p>
          <a:p>
            <a:pPr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&lt;title&gt;Email Notification with Sleeping&lt;/title&gt;</a:t>
            </a:r>
          </a:p>
          <a:p>
            <a:pPr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&lt;meta name="viewport" content="width=device-width, initial-scale=1"&gt;</a:t>
            </a:r>
          </a:p>
          <a:p>
            <a:pPr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&lt;/head&gt;&lt;body&gt;</a:t>
            </a:r>
          </a:p>
          <a:p>
            <a:pPr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&lt;h2&gt;ESP Email Notification&lt;/h2&gt;</a:t>
            </a:r>
          </a:p>
          <a:p>
            <a:pPr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&lt;form action="/get"&gt;</a:t>
            </a:r>
          </a:p>
          <a:p>
            <a:pPr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Email Address &lt;input type="email" name="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email_input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value="%EMAIL_INPUT%" required&gt;&lt;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Enable Email Notification &lt;input type="checkbox" name="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enable_email_input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value="true" %ENABLE_EMAIL%&gt;&lt;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ESP32 Output &lt;input type="String" step="0.1" name="esp32_input" value="%ESP32_Output%" required&gt;&lt;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&lt;input type="submit" value="Submit"&gt;</a:t>
            </a:r>
          </a:p>
          <a:p>
            <a:pPr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&lt;/form&gt;</a:t>
            </a:r>
          </a:p>
          <a:p>
            <a:pPr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&lt;/body&gt;&lt;/html&gt;)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rawliteral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";</a:t>
            </a:r>
          </a:p>
          <a:p>
            <a:pPr>
              <a:spcAft>
                <a:spcPts val="800"/>
              </a:spcAft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notFound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AsyncWebServerRequest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*request) {</a:t>
            </a:r>
          </a:p>
          <a:p>
            <a:pPr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request-&gt;send(404, "text/plain", "Not found");</a:t>
            </a:r>
          </a:p>
          <a:p>
            <a:pPr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00889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40701" y="356920"/>
            <a:ext cx="7851913" cy="6168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AsyncWebServer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server(80);</a:t>
            </a:r>
          </a:p>
          <a:p>
            <a:pPr>
              <a:spcAft>
                <a:spcPts val="400"/>
              </a:spcAft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processor(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String&amp;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){</a:t>
            </a:r>
          </a:p>
          <a:p>
            <a:pPr>
              <a:spcAft>
                <a:spcPts val="4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//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spcAft>
                <a:spcPts val="4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if(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"EMAIL_INPUT"){</a:t>
            </a:r>
          </a:p>
          <a:p>
            <a:pPr>
              <a:spcAft>
                <a:spcPts val="4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inputMessage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spcAft>
                <a:spcPts val="4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  <a:p>
            <a:pPr>
              <a:spcAft>
                <a:spcPts val="4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else if(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"ENABLE_EMAIL"){</a:t>
            </a:r>
          </a:p>
          <a:p>
            <a:pPr>
              <a:spcAft>
                <a:spcPts val="4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enableEmailChecked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spcAft>
                <a:spcPts val="4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  <a:p>
            <a:pPr>
              <a:spcAft>
                <a:spcPts val="4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else if(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"ESP32_Output"){</a:t>
            </a:r>
          </a:p>
          <a:p>
            <a:pPr>
              <a:spcAft>
                <a:spcPts val="4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inputMessage3;</a:t>
            </a:r>
          </a:p>
          <a:p>
            <a:pPr>
              <a:spcAft>
                <a:spcPts val="4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  <a:p>
            <a:pPr>
              <a:spcAft>
                <a:spcPts val="4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return String();</a:t>
            </a:r>
          </a:p>
          <a:p>
            <a:pPr>
              <a:spcAft>
                <a:spcPts val="4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spcAft>
                <a:spcPts val="400"/>
              </a:spcAft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Flag variable to keep track if email notification was sent or not</a:t>
            </a:r>
          </a:p>
          <a:p>
            <a:pPr>
              <a:spcAft>
                <a:spcPts val="4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emailSent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false;</a:t>
            </a:r>
          </a:p>
        </p:txBody>
      </p:sp>
    </p:spTree>
    <p:extLst>
      <p:ext uri="{BB962C8B-B14F-4D97-AF65-F5344CB8AC3E}">
        <p14:creationId xmlns:p14="http://schemas.microsoft.com/office/powerpoint/2010/main" val="3130277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1999" y="536713"/>
            <a:ext cx="6096000" cy="582723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500"/>
              </a:spcAft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char* PARAM_INPUT_1 = "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email_input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";</a:t>
            </a:r>
          </a:p>
          <a:p>
            <a:pPr>
              <a:spcAft>
                <a:spcPts val="500"/>
              </a:spcAft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char* PARAM_INPUT_2 = "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enable_email_input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";</a:t>
            </a:r>
          </a:p>
          <a:p>
            <a:pPr>
              <a:spcAft>
                <a:spcPts val="500"/>
              </a:spcAft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char* PARAM_INPUT_3 = "esp32_input";</a:t>
            </a:r>
          </a:p>
          <a:p>
            <a:pPr>
              <a:spcAft>
                <a:spcPts val="500"/>
              </a:spcAft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500"/>
              </a:spcAft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SMTPData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smtpData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spcAft>
                <a:spcPts val="500"/>
              </a:spcAft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(14, INPUT);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(27, OUTPUT);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(26, OUTPUT);  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(115200);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WiFi.mode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(WIFI_STA);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WiFi.begin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ssid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password);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if 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WiFi.waitForConnectResult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!= WL_CONNECTED) {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Failed!");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return;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2008691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0579" y="258127"/>
            <a:ext cx="7447721" cy="6509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("ESP IP Address: http://");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WiFi.localIP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</a:p>
          <a:p>
            <a:pPr>
              <a:spcAft>
                <a:spcPts val="500"/>
              </a:spcAft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server.on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("/", HTTP_GET, [](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AsyncWebServerRequest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*request){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request-&gt;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send_P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(200, "text/html",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index_html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processor);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});</a:t>
            </a:r>
          </a:p>
          <a:p>
            <a:pPr>
              <a:spcAft>
                <a:spcPts val="500"/>
              </a:spcAft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server.on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("/get", HTTP_GET, [] 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AsyncWebServerRequest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*request) {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(request-&gt;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hasParam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(PARAM_INPUT_1)) {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inputMessage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request-&gt;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getParam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(PARAM_INPUT_1)-&gt;value();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if (request-&gt;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hasParam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(PARAM_INPUT_2)) {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inputMessage2 = request-&gt;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getParam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(PARAM_INPUT_2)-&gt;value();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enableEmailChecked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"checked";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}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else {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inputMessage2 = "false";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enableEmailChecked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"";</a:t>
            </a:r>
          </a:p>
          <a:p>
            <a:pPr>
              <a:spcAft>
                <a:spcPts val="5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}</a:t>
            </a:r>
          </a:p>
        </p:txBody>
      </p:sp>
    </p:spTree>
    <p:extLst>
      <p:ext uri="{BB962C8B-B14F-4D97-AF65-F5344CB8AC3E}">
        <p14:creationId xmlns:p14="http://schemas.microsoft.com/office/powerpoint/2010/main" val="17792490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17509" y="117693"/>
            <a:ext cx="1065474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(request-&gt;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hasParam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(PARAM_INPUT_3)) 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inputMessage3 = request-&gt;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getParam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(PARAM_INPUT_3)-&gt;value();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else 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inputMessage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"No message sent";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inputMessage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(inputMessage2);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(inputMessage3);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request-&gt;send(200, "text/html", "HTTP GET request sent to your ESP.&lt;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&gt;&lt;a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=\"/\"&gt;Return to Home Page&lt;/a&gt;");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});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server.onNotFound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notFound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server.begin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if(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digitalRead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(14)==LOW)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delay(3000);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(27, HIGH);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(26, HIGH);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1939936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52533" y="122196"/>
            <a:ext cx="10217425" cy="6724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</a:p>
          <a:p>
            <a:pPr>
              <a:spcAft>
                <a:spcPts val="2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</a:p>
          <a:p>
            <a:pPr>
              <a:spcAft>
                <a:spcPts val="2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(27, LOW);</a:t>
            </a:r>
          </a:p>
          <a:p>
            <a:pPr>
              <a:spcAft>
                <a:spcPts val="2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(26, LOW);</a:t>
            </a:r>
          </a:p>
          <a:p>
            <a:pPr>
              <a:spcAft>
                <a:spcPts val="2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  <a:p>
            <a:pPr>
              <a:spcAft>
                <a:spcPts val="2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if(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digitalRead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(14)==LOW &amp;&amp; inputMessage2 == "true"){</a:t>
            </a:r>
          </a:p>
          <a:p>
            <a:pPr>
              <a:spcAft>
                <a:spcPts val="2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String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emailMessage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String("Your driver was sleeping ");</a:t>
            </a:r>
          </a:p>
          <a:p>
            <a:pPr>
              <a:spcAft>
                <a:spcPts val="2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sendEmailNotification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emailMessage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{</a:t>
            </a:r>
          </a:p>
          <a:p>
            <a:pPr>
              <a:spcAft>
                <a:spcPts val="2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emailMessage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spcAft>
                <a:spcPts val="2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emailSent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true;</a:t>
            </a:r>
          </a:p>
          <a:p>
            <a:pPr>
              <a:spcAft>
                <a:spcPts val="2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>
              <a:spcAft>
                <a:spcPts val="2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else {</a:t>
            </a:r>
          </a:p>
          <a:p>
            <a:pPr>
              <a:spcAft>
                <a:spcPts val="2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("Email failed to send");</a:t>
            </a:r>
          </a:p>
          <a:p>
            <a:pPr>
              <a:spcAft>
                <a:spcPts val="2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 </a:t>
            </a:r>
          </a:p>
          <a:p>
            <a:pPr>
              <a:spcAft>
                <a:spcPts val="2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  <a:p>
            <a:pPr>
              <a:spcAft>
                <a:spcPts val="2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spcAft>
                <a:spcPts val="200"/>
              </a:spcAft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2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sendEmailNotification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(String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emailMessage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){</a:t>
            </a:r>
          </a:p>
          <a:p>
            <a:pPr>
              <a:spcAft>
                <a:spcPts val="2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smtpData.setLogin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smtpServer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smtpServerPort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emailSenderAccount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emailSenderPassword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spcAft>
                <a:spcPts val="200"/>
              </a:spcAft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2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smtpData.setSender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("ESP32",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emailSenderAccount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spcAft>
                <a:spcPts val="200"/>
              </a:spcAft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smtpData.setPriority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("High");</a:t>
            </a:r>
          </a:p>
        </p:txBody>
      </p:sp>
    </p:spTree>
    <p:extLst>
      <p:ext uri="{BB962C8B-B14F-4D97-AF65-F5344CB8AC3E}">
        <p14:creationId xmlns:p14="http://schemas.microsoft.com/office/powerpoint/2010/main" val="3960576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7751" y="195618"/>
            <a:ext cx="6096000" cy="779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584325" marR="1553845" algn="ctr">
              <a:lnSpc>
                <a:spcPct val="160000"/>
              </a:lnSpc>
              <a:spcAft>
                <a:spcPts val="0"/>
              </a:spcAft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SYNOPSIS</a:t>
            </a:r>
            <a:endParaRPr lang="en-IN" sz="3200" b="1" u="sng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80848" y="1087189"/>
            <a:ext cx="3336683" cy="55399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THINGS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HARDWARE   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CIRCUIT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42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313" y="95922"/>
            <a:ext cx="91241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smtpData.setSubject(emailSubject);</a:t>
            </a:r>
          </a:p>
          <a:p>
            <a:endParaRPr lang="en-IN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smtpData.setMessage(emailMessage, true);</a:t>
            </a:r>
          </a:p>
          <a:p>
            <a:endParaRPr lang="en-IN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smtpData.addRecipient(inputMessage);</a:t>
            </a:r>
          </a:p>
          <a:p>
            <a:endParaRPr lang="en-IN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smtpData.setSendCallback(sendCallback);</a:t>
            </a:r>
          </a:p>
          <a:p>
            <a:endParaRPr lang="en-IN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if (!MailClient.sendMail(smtpData)) {</a:t>
            </a:r>
          </a:p>
          <a:p>
            <a:r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Serial.println("Error sending Email, " + MailClient.smtpErrorReason());</a:t>
            </a:r>
          </a:p>
          <a:p>
            <a:r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false;</a:t>
            </a:r>
          </a:p>
          <a:p>
            <a:r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  <a:p>
            <a:r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smtpData.empty();</a:t>
            </a:r>
          </a:p>
          <a:p>
            <a:r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return true;</a:t>
            </a:r>
          </a:p>
          <a:p>
            <a:r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IN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void sendCallback(SendStatus msg) {</a:t>
            </a:r>
          </a:p>
          <a:p>
            <a:r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Serial.println(msg.info());</a:t>
            </a:r>
          </a:p>
          <a:p>
            <a:endParaRPr lang="en-IN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if (msg.success()) {</a:t>
            </a:r>
          </a:p>
          <a:p>
            <a:r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Serial.println("----------------");</a:t>
            </a:r>
          </a:p>
          <a:p>
            <a:r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  <a:p>
            <a:r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0260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9970" y="551881"/>
            <a:ext cx="2775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 smtClean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  <a:endParaRPr lang="en-US" sz="2800" b="1" u="sng" dirty="0">
              <a:solidFill>
                <a:srgbClr val="2125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32313" y="1162187"/>
            <a:ext cx="642257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Prevents accidents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 safety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E-mail for real time alerts</a:t>
            </a:r>
            <a:endParaRPr lang="en-US" sz="2400" dirty="0" smtClean="0">
              <a:solidFill>
                <a:srgbClr val="2125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Customizable alert settings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to use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Improves productivity</a:t>
            </a:r>
            <a:endParaRPr lang="en-US" sz="2400" dirty="0">
              <a:solidFill>
                <a:srgbClr val="2125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971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6252" y="348758"/>
            <a:ext cx="2791726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APPLICATION:</a:t>
            </a:r>
          </a:p>
        </p:txBody>
      </p:sp>
      <p:sp>
        <p:nvSpPr>
          <p:cNvPr id="3" name="Rectangle 2"/>
          <p:cNvSpPr/>
          <p:nvPr/>
        </p:nvSpPr>
        <p:spPr>
          <a:xfrm>
            <a:off x="1890783" y="1440770"/>
            <a:ext cx="8501430" cy="4893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Drowsy driving prevention with real-time alerts.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Fatigue detection for increased safety and productivity.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Patient safety through fatigue monitoring and alerts.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Aviation: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Alerting pilots and traffic officer to drowsiness in flight and airport.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Military: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Increasing situational awareness through fatigue detection.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Sports: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Monitoring athlete fatigue levels during training.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29790" y="38955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86051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0446" y="366570"/>
            <a:ext cx="2739853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87972" y="1321692"/>
            <a:ext cx="8929047" cy="2354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Anti-Sleep glass are a protect that human life.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a person falls asleep while driving while wearing these glasses, the glasses</a:t>
            </a:r>
          </a:p>
          <a:p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will warn him.</a:t>
            </a:r>
          </a:p>
          <a:p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technology is already available in the market, but these are costly. So my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this concept makes it easy for anyone to purchase the product and at cost less.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8850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5392" y="347958"/>
            <a:ext cx="2233881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ABSTRACT:</a:t>
            </a:r>
          </a:p>
        </p:txBody>
      </p:sp>
      <p:sp>
        <p:nvSpPr>
          <p:cNvPr id="3" name="Rectangle 2"/>
          <p:cNvSpPr/>
          <p:nvPr/>
        </p:nvSpPr>
        <p:spPr>
          <a:xfrm>
            <a:off x="1291936" y="1456774"/>
            <a:ext cx="8891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291936" y="1347526"/>
            <a:ext cx="958289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modern-times owing to hectic schedules it becomes very difficult to remain active 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all the time. Falling asleep on the wheel can lead  to serious consequences, there may 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be accidents and people may even lose their lives.</a:t>
            </a: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to address this issue, we have come up with a  Driver  Anti - Sleep  Glass  Device.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This system  alerts the user if  he/she  falls asleep at the wheel  thereby,  avoiding  the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accidents and saving lives.</a:t>
            </a:r>
          </a:p>
        </p:txBody>
      </p:sp>
    </p:spTree>
    <p:extLst>
      <p:ext uri="{BB962C8B-B14F-4D97-AF65-F5344CB8AC3E}">
        <p14:creationId xmlns:p14="http://schemas.microsoft.com/office/powerpoint/2010/main" val="28218101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2276" y="310654"/>
            <a:ext cx="3177473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</p:txBody>
      </p:sp>
      <p:sp>
        <p:nvSpPr>
          <p:cNvPr id="3" name="Rectangle 2"/>
          <p:cNvSpPr/>
          <p:nvPr/>
        </p:nvSpPr>
        <p:spPr>
          <a:xfrm>
            <a:off x="1666009" y="1408838"/>
            <a:ext cx="78312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glasses alerts the driver whenever he is getting into sleep while driving the vehicle. </a:t>
            </a:r>
            <a:endParaRPr lang="en-IN" dirty="0" smtClean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 smtClean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 </a:t>
            </a: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sleeping on wheels is dangerous sometimes it may converts into fettle accidents can leads to death. </a:t>
            </a:r>
            <a:endParaRPr lang="en-IN" dirty="0" smtClean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 smtClean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prevent such consequences of accident we can use this gadget to alert the driver when he feels drowsiness.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599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9736" y="389790"/>
            <a:ext cx="4226798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OF THINGS:</a:t>
            </a:r>
          </a:p>
        </p:txBody>
      </p:sp>
      <p:sp>
        <p:nvSpPr>
          <p:cNvPr id="3" name="Rectangle 2"/>
          <p:cNvSpPr/>
          <p:nvPr/>
        </p:nvSpPr>
        <p:spPr>
          <a:xfrm>
            <a:off x="1572489" y="1551306"/>
            <a:ext cx="86833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of Things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(IoT)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system of interrelated physical devices, vehicles, buildings, and other items that are embedded with sensors, software, and network connectivity, allowing them to collect and exchange data. 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27" y="2982191"/>
            <a:ext cx="4802330" cy="29691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1" y="2982191"/>
            <a:ext cx="4443846" cy="296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883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6645" y="262619"/>
            <a:ext cx="3256020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REQUIREMENTS:</a:t>
            </a:r>
          </a:p>
        </p:txBody>
      </p:sp>
      <p:sp>
        <p:nvSpPr>
          <p:cNvPr id="3" name="Rectangle 2"/>
          <p:cNvSpPr/>
          <p:nvPr/>
        </p:nvSpPr>
        <p:spPr>
          <a:xfrm>
            <a:off x="536645" y="987731"/>
            <a:ext cx="2822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633786" y="1462948"/>
            <a:ext cx="1746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Tinkercad: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6718" y="1853394"/>
            <a:ext cx="7639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Times New Roman" pitchFamily="18" charset="0"/>
                <a:cs typeface="Times New Roman" pitchFamily="18" charset="0"/>
              </a:rPr>
              <a:t>Tinkercad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is a free web app for 3D design, electronics, and coding. We're the ideal introduction to Autodesk, a global leader in design and make technology.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30" y="2667611"/>
            <a:ext cx="2897870" cy="8850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33786" y="3679248"/>
            <a:ext cx="19094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2.Arduino IDE:</a:t>
            </a:r>
          </a:p>
        </p:txBody>
      </p:sp>
      <p:sp>
        <p:nvSpPr>
          <p:cNvPr id="8" name="Rectangle 7"/>
          <p:cNvSpPr/>
          <p:nvPr/>
        </p:nvSpPr>
        <p:spPr>
          <a:xfrm>
            <a:off x="2196633" y="4048580"/>
            <a:ext cx="76397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Arduino Integrated Development Environment </a:t>
            </a:r>
            <a:r>
              <a:rPr lang="en-IN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IDE) - contains a text editor for writing code, a message area, a text </a:t>
            </a:r>
            <a:r>
              <a:rPr lang="en-IN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console. </a:t>
            </a: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connects to the Arduino hardware to upload programs and communicate with them.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30" y="5291435"/>
            <a:ext cx="21050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560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6396" y="487696"/>
            <a:ext cx="2407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</a:t>
            </a:r>
            <a:endParaRPr lang="en-IN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1197558" y="1087700"/>
            <a:ext cx="13740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  </a:t>
            </a:r>
            <a:r>
              <a:rPr lang="en-IN" sz="2000" b="1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  <a:r>
              <a:rPr lang="en-IN" b="1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b="1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83698" y="1626150"/>
            <a:ext cx="75496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ESP32 is a low-cost, low-power Microcontroller with an integrated Wi-Fi module and also Bluetooth.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Voltage: 5V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Flash Memory:4 MB of which 512 KB used by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bootloader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7" y="3987096"/>
            <a:ext cx="3495931" cy="19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714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80424" y="786058"/>
            <a:ext cx="17443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IR Sensor:</a:t>
            </a:r>
          </a:p>
        </p:txBody>
      </p:sp>
      <p:sp>
        <p:nvSpPr>
          <p:cNvPr id="3" name="Rectangle 2"/>
          <p:cNvSpPr/>
          <p:nvPr/>
        </p:nvSpPr>
        <p:spPr>
          <a:xfrm>
            <a:off x="1548257" y="1436799"/>
            <a:ext cx="79891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Infrared Sensor(IR Sensor)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 radiation-sensitive optoelectronic component with a spectral sensitivity in the infrared wavelength range 780nm. IR sensors are now widely used in motion detectors, which are used in building services to switch on lamps or in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alarm systems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1" y="3860845"/>
            <a:ext cx="4073629" cy="15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94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1725" y="809478"/>
            <a:ext cx="2469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 Vibration Motor:</a:t>
            </a:r>
          </a:p>
        </p:txBody>
      </p:sp>
      <p:sp>
        <p:nvSpPr>
          <p:cNvPr id="3" name="Rectangle 2"/>
          <p:cNvSpPr/>
          <p:nvPr/>
        </p:nvSpPr>
        <p:spPr>
          <a:xfrm>
            <a:off x="1763473" y="1436799"/>
            <a:ext cx="78164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Vibrator is a </a:t>
            </a:r>
            <a:r>
              <a:rPr lang="en-US" b="1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mechanical</a:t>
            </a:r>
            <a:r>
              <a:rPr lang="en-US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device to generate </a:t>
            </a:r>
            <a:r>
              <a:rPr lang="en-US" b="1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vibrations</a:t>
            </a:r>
            <a:r>
              <a:rPr lang="en-US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The  </a:t>
            </a:r>
            <a:r>
              <a:rPr lang="en-US" b="1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Vibration  sensor </a:t>
            </a:r>
            <a:r>
              <a:rPr lang="en-US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 also  called a  piezoelectric  sensor. This sensor uses the while measuring the acceleration, </a:t>
            </a:r>
            <a:r>
              <a:rPr lang="en-US" dirty="0" err="1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pressur</a:t>
            </a:r>
            <a:r>
              <a:rPr lang="en-US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temperature, force otherwise strain by changing to an electrical charge.</a:t>
            </a:r>
            <a:endParaRPr lang="en-US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77" y="4050691"/>
            <a:ext cx="3465232" cy="18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652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1584</TotalTime>
  <Words>1547</Words>
  <Application>Microsoft Office PowerPoint</Application>
  <PresentationFormat>Widescreen</PresentationFormat>
  <Paragraphs>248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Times New Roman</vt:lpstr>
      <vt:lpstr>Trebuchet MS</vt:lpstr>
      <vt:lpstr>Wingdings</vt:lpstr>
      <vt:lpstr>Wingdings 3</vt:lpstr>
      <vt:lpstr>Facet</vt:lpstr>
      <vt:lpstr>               ANTI SLEEPING GLASS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PERIYAR UNIVERSITY NAAC 'A++' Grade with CGPA 3.61 (Cycle - 3) State University - NIRF Rank 63 - ARIIA Rank 10 Salem-636011, Tamilnadu, India.</dc:title>
  <dc:creator>Admin</dc:creator>
  <cp:lastModifiedBy>Gangatharan</cp:lastModifiedBy>
  <cp:revision>74</cp:revision>
  <dcterms:created xsi:type="dcterms:W3CDTF">2023-02-13T02:18:34Z</dcterms:created>
  <dcterms:modified xsi:type="dcterms:W3CDTF">2023-10-23T09:07:33Z</dcterms:modified>
</cp:coreProperties>
</file>